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5"/>
  </p:notesMasterIdLst>
  <p:sldIdLst>
    <p:sldId id="256" r:id="rId3"/>
    <p:sldId id="269" r:id="rId4"/>
    <p:sldId id="262" r:id="rId5"/>
    <p:sldId id="263" r:id="rId6"/>
    <p:sldId id="265" r:id="rId7"/>
    <p:sldId id="264" r:id="rId8"/>
    <p:sldId id="270" r:id="rId9"/>
    <p:sldId id="274" r:id="rId10"/>
    <p:sldId id="282" r:id="rId11"/>
    <p:sldId id="283" r:id="rId12"/>
    <p:sldId id="284" r:id="rId13"/>
    <p:sldId id="285" r:id="rId14"/>
    <p:sldId id="286" r:id="rId15"/>
    <p:sldId id="300" r:id="rId16"/>
    <p:sldId id="271" r:id="rId17"/>
    <p:sldId id="299" r:id="rId18"/>
    <p:sldId id="287" r:id="rId19"/>
    <p:sldId id="278" r:id="rId20"/>
    <p:sldId id="276" r:id="rId21"/>
    <p:sldId id="272" r:id="rId22"/>
    <p:sldId id="280" r:id="rId23"/>
    <p:sldId id="277" r:id="rId24"/>
    <p:sldId id="279" r:id="rId25"/>
    <p:sldId id="281" r:id="rId26"/>
    <p:sldId id="266" r:id="rId27"/>
    <p:sldId id="289" r:id="rId28"/>
    <p:sldId id="288" r:id="rId29"/>
    <p:sldId id="291" r:id="rId30"/>
    <p:sldId id="292" r:id="rId31"/>
    <p:sldId id="296" r:id="rId32"/>
    <p:sldId id="290" r:id="rId33"/>
    <p:sldId id="295" r:id="rId34"/>
    <p:sldId id="293" r:id="rId35"/>
    <p:sldId id="294" r:id="rId36"/>
    <p:sldId id="297" r:id="rId37"/>
    <p:sldId id="298" r:id="rId38"/>
    <p:sldId id="275" r:id="rId39"/>
    <p:sldId id="273" r:id="rId40"/>
    <p:sldId id="260" r:id="rId41"/>
    <p:sldId id="261" r:id="rId42"/>
    <p:sldId id="267" r:id="rId43"/>
    <p:sldId id="26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8"/>
    <p:restoredTop sz="94705"/>
  </p:normalViewPr>
  <p:slideViewPr>
    <p:cSldViewPr snapToGrid="0" snapToObjects="1" showGuides="1">
      <p:cViewPr varScale="1">
        <p:scale>
          <a:sx n="100" d="100"/>
          <a:sy n="100" d="100"/>
        </p:scale>
        <p:origin x="176" y="34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5/30/17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ja-JP"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ja-JP"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ja-JP"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ja-JP"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FECD78-3C8E-49F2-8FAB-59489D168ABB}" type="datetimeFigureOut">
              <a:rPr lang="en-US" smtClean="0">
                <a:solidFill>
                  <a:prstClr val="white">
                    <a:tint val="75000"/>
                  </a:prstClr>
                </a:solidFill>
              </a:rPr>
              <a:pPr/>
              <a:t>5/30/17</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7665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5/30/17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23778" y="272476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Oval 4"/>
          <p:cNvSpPr/>
          <p:nvPr/>
        </p:nvSpPr>
        <p:spPr>
          <a:xfrm>
            <a:off x="5004293" y="272476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Oval 5"/>
          <p:cNvSpPr/>
          <p:nvPr/>
        </p:nvSpPr>
        <p:spPr>
          <a:xfrm>
            <a:off x="3423778" y="399216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5004293" y="399216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9" name="Straight Connector 8"/>
          <p:cNvCxnSpPr/>
          <p:nvPr/>
        </p:nvCxnSpPr>
        <p:spPr>
          <a:xfrm>
            <a:off x="1406167" y="3702391"/>
            <a:ext cx="64162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38850" y="857250"/>
            <a:ext cx="0" cy="50510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06167" y="1249137"/>
            <a:ext cx="761080" cy="507831"/>
          </a:xfrm>
          <a:prstGeom prst="rect">
            <a:avLst/>
          </a:prstGeom>
          <a:noFill/>
        </p:spPr>
        <p:txBody>
          <a:bodyPr wrap="square" rtlCol="0">
            <a:spAutoFit/>
          </a:bodyPr>
          <a:lstStyle/>
          <a:p>
            <a:r>
              <a:rPr lang="en-US" sz="1350" dirty="0">
                <a:solidFill>
                  <a:prstClr val="white"/>
                </a:solidFill>
              </a:rPr>
              <a:t>30-2</a:t>
            </a:r>
          </a:p>
          <a:p>
            <a:endParaRPr lang="en-US" sz="1350" dirty="0">
              <a:solidFill>
                <a:prstClr val="white"/>
              </a:solidFill>
            </a:endParaRPr>
          </a:p>
        </p:txBody>
      </p:sp>
      <p:sp>
        <p:nvSpPr>
          <p:cNvPr id="10" name="Oval 9"/>
          <p:cNvSpPr/>
          <p:nvPr/>
        </p:nvSpPr>
        <p:spPr>
          <a:xfrm>
            <a:off x="6549332" y="1457368"/>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Oval 11"/>
          <p:cNvSpPr/>
          <p:nvPr/>
        </p:nvSpPr>
        <p:spPr>
          <a:xfrm>
            <a:off x="2046712" y="1439343"/>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3" name="Oval 12"/>
          <p:cNvSpPr/>
          <p:nvPr/>
        </p:nvSpPr>
        <p:spPr>
          <a:xfrm>
            <a:off x="6549332" y="272476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4" name="Oval 13"/>
          <p:cNvSpPr/>
          <p:nvPr/>
        </p:nvSpPr>
        <p:spPr>
          <a:xfrm>
            <a:off x="2046712" y="2706739"/>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5" name="Oval 14"/>
          <p:cNvSpPr/>
          <p:nvPr/>
        </p:nvSpPr>
        <p:spPr>
          <a:xfrm>
            <a:off x="6549332" y="399216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6" name="Oval 15"/>
          <p:cNvSpPr/>
          <p:nvPr/>
        </p:nvSpPr>
        <p:spPr>
          <a:xfrm>
            <a:off x="6549332" y="5259558"/>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7" name="Oval 16"/>
          <p:cNvSpPr/>
          <p:nvPr/>
        </p:nvSpPr>
        <p:spPr>
          <a:xfrm>
            <a:off x="2062177" y="4051836"/>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8" name="Oval 17"/>
          <p:cNvSpPr/>
          <p:nvPr/>
        </p:nvSpPr>
        <p:spPr>
          <a:xfrm>
            <a:off x="2062177" y="5319232"/>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9" name="Oval 18"/>
          <p:cNvSpPr/>
          <p:nvPr/>
        </p:nvSpPr>
        <p:spPr>
          <a:xfrm>
            <a:off x="3423778" y="5259558"/>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0" name="Oval 19"/>
          <p:cNvSpPr/>
          <p:nvPr/>
        </p:nvSpPr>
        <p:spPr>
          <a:xfrm>
            <a:off x="5004293" y="5259558"/>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1" name="Oval 20"/>
          <p:cNvSpPr/>
          <p:nvPr/>
        </p:nvSpPr>
        <p:spPr>
          <a:xfrm>
            <a:off x="5004293" y="1439343"/>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2" name="Oval 21"/>
          <p:cNvSpPr/>
          <p:nvPr/>
        </p:nvSpPr>
        <p:spPr>
          <a:xfrm>
            <a:off x="3418283" y="145949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11907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06167" y="1249136"/>
            <a:ext cx="761080" cy="715581"/>
          </a:xfrm>
          <a:prstGeom prst="rect">
            <a:avLst/>
          </a:prstGeom>
          <a:noFill/>
        </p:spPr>
        <p:txBody>
          <a:bodyPr wrap="square" rtlCol="0">
            <a:spAutoFit/>
          </a:bodyPr>
          <a:lstStyle/>
          <a:p>
            <a:r>
              <a:rPr lang="en-US" sz="1350" dirty="0">
                <a:solidFill>
                  <a:prstClr val="white"/>
                </a:solidFill>
              </a:rPr>
              <a:t>10-2</a:t>
            </a:r>
          </a:p>
          <a:p>
            <a:r>
              <a:rPr lang="en-US" sz="1350" dirty="0">
                <a:solidFill>
                  <a:prstClr val="white"/>
                </a:solidFill>
              </a:rPr>
              <a:t>ideal</a:t>
            </a:r>
          </a:p>
          <a:p>
            <a:endParaRPr lang="en-US" sz="1350" dirty="0">
              <a:solidFill>
                <a:prstClr val="white"/>
              </a:solidFill>
            </a:endParaRPr>
          </a:p>
        </p:txBody>
      </p:sp>
      <p:grpSp>
        <p:nvGrpSpPr>
          <p:cNvPr id="23" name="Group 22"/>
          <p:cNvGrpSpPr/>
          <p:nvPr/>
        </p:nvGrpSpPr>
        <p:grpSpPr>
          <a:xfrm>
            <a:off x="3494315" y="2404258"/>
            <a:ext cx="2324147" cy="1829636"/>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119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06167" y="1249136"/>
            <a:ext cx="761080" cy="715581"/>
          </a:xfrm>
          <a:prstGeom prst="rect">
            <a:avLst/>
          </a:prstGeom>
          <a:noFill/>
        </p:spPr>
        <p:txBody>
          <a:bodyPr wrap="square" rtlCol="0">
            <a:spAutoFit/>
          </a:bodyPr>
          <a:lstStyle/>
          <a:p>
            <a:r>
              <a:rPr lang="en-US" sz="1350" dirty="0">
                <a:solidFill>
                  <a:prstClr val="white"/>
                </a:solidFill>
              </a:rPr>
              <a:t>10-2</a:t>
            </a:r>
          </a:p>
          <a:p>
            <a:r>
              <a:rPr lang="en-US" sz="1350" dirty="0">
                <a:solidFill>
                  <a:prstClr val="white"/>
                </a:solidFill>
              </a:rPr>
              <a:t>real</a:t>
            </a:r>
          </a:p>
          <a:p>
            <a:endParaRPr lang="en-US" sz="1350" dirty="0">
              <a:solidFill>
                <a:prstClr val="white"/>
              </a:solidFill>
            </a:endParaRPr>
          </a:p>
        </p:txBody>
      </p:sp>
      <p:grpSp>
        <p:nvGrpSpPr>
          <p:cNvPr id="23" name="Group 22"/>
          <p:cNvGrpSpPr/>
          <p:nvPr/>
        </p:nvGrpSpPr>
        <p:grpSpPr>
          <a:xfrm>
            <a:off x="3494315" y="2404258"/>
            <a:ext cx="2324147" cy="1829636"/>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Oval 24"/>
          <p:cNvSpPr/>
          <p:nvPr/>
        </p:nvSpPr>
        <p:spPr>
          <a:xfrm>
            <a:off x="4003755" y="284039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6" name="Oval 25"/>
          <p:cNvSpPr/>
          <p:nvPr/>
        </p:nvSpPr>
        <p:spPr>
          <a:xfrm>
            <a:off x="3418282" y="283162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7" name="Oval 26"/>
          <p:cNvSpPr/>
          <p:nvPr/>
        </p:nvSpPr>
        <p:spPr>
          <a:xfrm>
            <a:off x="3387343" y="2291380"/>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8" name="Oval 27"/>
          <p:cNvSpPr/>
          <p:nvPr/>
        </p:nvSpPr>
        <p:spPr>
          <a:xfrm>
            <a:off x="3965943" y="2306302"/>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9" name="Oval 28"/>
          <p:cNvSpPr/>
          <p:nvPr/>
        </p:nvSpPr>
        <p:spPr>
          <a:xfrm>
            <a:off x="5195986" y="2866103"/>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0" name="Oval 29"/>
          <p:cNvSpPr/>
          <p:nvPr/>
        </p:nvSpPr>
        <p:spPr>
          <a:xfrm>
            <a:off x="4610512" y="2857337"/>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1" name="Oval 30"/>
          <p:cNvSpPr/>
          <p:nvPr/>
        </p:nvSpPr>
        <p:spPr>
          <a:xfrm>
            <a:off x="4579573" y="2317092"/>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2" name="Oval 31"/>
          <p:cNvSpPr/>
          <p:nvPr/>
        </p:nvSpPr>
        <p:spPr>
          <a:xfrm>
            <a:off x="5158174" y="233201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3" name="Oval 32"/>
          <p:cNvSpPr/>
          <p:nvPr/>
        </p:nvSpPr>
        <p:spPr>
          <a:xfrm>
            <a:off x="4019409" y="392343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4" name="Oval 33"/>
          <p:cNvSpPr/>
          <p:nvPr/>
        </p:nvSpPr>
        <p:spPr>
          <a:xfrm>
            <a:off x="3433936" y="3914665"/>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5" name="Oval 34"/>
          <p:cNvSpPr/>
          <p:nvPr/>
        </p:nvSpPr>
        <p:spPr>
          <a:xfrm>
            <a:off x="3402997" y="3374419"/>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6" name="Oval 35"/>
          <p:cNvSpPr/>
          <p:nvPr/>
        </p:nvSpPr>
        <p:spPr>
          <a:xfrm>
            <a:off x="3981597" y="3389342"/>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7" name="Oval 36"/>
          <p:cNvSpPr/>
          <p:nvPr/>
        </p:nvSpPr>
        <p:spPr>
          <a:xfrm>
            <a:off x="5194261" y="3961537"/>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8" name="Oval 37"/>
          <p:cNvSpPr/>
          <p:nvPr/>
        </p:nvSpPr>
        <p:spPr>
          <a:xfrm>
            <a:off x="4608787" y="3952771"/>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9" name="Oval 38"/>
          <p:cNvSpPr/>
          <p:nvPr/>
        </p:nvSpPr>
        <p:spPr>
          <a:xfrm>
            <a:off x="4577848" y="3412526"/>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40" name="Oval 39"/>
          <p:cNvSpPr/>
          <p:nvPr/>
        </p:nvSpPr>
        <p:spPr>
          <a:xfrm>
            <a:off x="5156449" y="3427449"/>
            <a:ext cx="589082" cy="58908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9757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975176" y="3201044"/>
            <a:ext cx="211575" cy="211575"/>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Oval 4"/>
          <p:cNvSpPr/>
          <p:nvPr/>
        </p:nvSpPr>
        <p:spPr>
          <a:xfrm>
            <a:off x="4756637" y="3213578"/>
            <a:ext cx="211575" cy="211575"/>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Oval 5"/>
          <p:cNvSpPr/>
          <p:nvPr/>
        </p:nvSpPr>
        <p:spPr>
          <a:xfrm>
            <a:off x="3975176" y="3979628"/>
            <a:ext cx="211575" cy="211575"/>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4744106" y="3979628"/>
            <a:ext cx="211575" cy="211575"/>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9" name="Straight Connector 8"/>
          <p:cNvCxnSpPr/>
          <p:nvPr/>
        </p:nvCxnSpPr>
        <p:spPr>
          <a:xfrm>
            <a:off x="1406167" y="3702391"/>
            <a:ext cx="6416256"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38850" y="857250"/>
            <a:ext cx="0" cy="505106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06167" y="1249136"/>
            <a:ext cx="761080" cy="715581"/>
          </a:xfrm>
          <a:prstGeom prst="rect">
            <a:avLst/>
          </a:prstGeom>
          <a:noFill/>
        </p:spPr>
        <p:txBody>
          <a:bodyPr wrap="square" rtlCol="0">
            <a:spAutoFit/>
          </a:bodyPr>
          <a:lstStyle/>
          <a:p>
            <a:r>
              <a:rPr lang="en-US" sz="1350" dirty="0">
                <a:solidFill>
                  <a:prstClr val="white"/>
                </a:solidFill>
              </a:rPr>
              <a:t>10-2</a:t>
            </a:r>
            <a:r>
              <a:rPr lang="ja-JP" altLang="en-US" sz="1350">
                <a:solidFill>
                  <a:prstClr val="white"/>
                </a:solidFill>
              </a:rPr>
              <a:t>の理想</a:t>
            </a:r>
            <a:endParaRPr lang="en-US" sz="1350" dirty="0">
              <a:solidFill>
                <a:prstClr val="white"/>
              </a:solidFill>
            </a:endParaRPr>
          </a:p>
          <a:p>
            <a:endParaRPr lang="en-US" sz="1350" dirty="0">
              <a:solidFill>
                <a:prstClr val="white"/>
              </a:solidFill>
            </a:endParaRPr>
          </a:p>
        </p:txBody>
      </p:sp>
    </p:spTree>
    <p:extLst>
      <p:ext uri="{BB962C8B-B14F-4D97-AF65-F5344CB8AC3E}">
        <p14:creationId xmlns:p14="http://schemas.microsoft.com/office/powerpoint/2010/main" val="146407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model; </a:t>
            </a:r>
            <a:r>
              <a:rPr lang="en-US" dirty="0" smtClean="0"/>
              <a:t>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endParaRPr lang="en-US" sz="1350" dirty="0"/>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srcRect b="67593"/>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endParaRPr lang="en-US" sz="3000"/>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endParaRPr lang="en-US" sz="1350" dirty="0"/>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endParaRPr lang="en-US"/>
          </a:p>
        </p:txBody>
      </p:sp>
    </p:spTree>
    <p:extLst>
      <p:ext uri="{BB962C8B-B14F-4D97-AF65-F5344CB8AC3E}">
        <p14:creationId xmlns:p14="http://schemas.microsoft.com/office/powerpoint/2010/main" val="1025565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07" cy="3975294"/>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3278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46" cy="3263501"/>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419114" y="2315096"/>
            <a:ext cx="3355463" cy="3355465"/>
          </a:xfrm>
          <a:prstGeom prst="rect">
            <a:avLst/>
          </a:prstGeom>
        </p:spPr>
      </p:pic>
      <p:pic>
        <p:nvPicPr>
          <p:cNvPr id="6" name="Picture 5"/>
          <p:cNvPicPr>
            <a:picLocks noChangeAspect="1"/>
          </p:cNvPicPr>
          <p:nvPr/>
        </p:nvPicPr>
        <p:blipFill rotWithShape="1">
          <a:blip r:embed="rId2"/>
          <a:srcRect l="60318" t="48306"/>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388741" y="2521536"/>
            <a:ext cx="6421287" cy="1123972"/>
          </a:xfrm>
          <a:prstGeom prst="rect">
            <a:avLst/>
          </a:prstGeom>
          <a:noFill/>
          <a:ln>
            <a:noFill/>
          </a:ln>
        </p:spPr>
        <p:txBody>
          <a:bodyPr lIns="68569" tIns="34275" rIns="68569" bIns="34275" anchor="t" anchorCtr="0">
            <a:noAutofit/>
          </a:bodyPr>
          <a:lstStyle/>
          <a:p>
            <a:pPr lvl="0">
              <a:buSzPct val="25000"/>
            </a:pPr>
            <a:r>
              <a:rPr lang="en-US" sz="2100" b="1" dirty="0">
                <a:solidFill>
                  <a:srgbClr val="FF0000"/>
                </a:solidFill>
                <a:latin typeface="Calibri" panose="020F0502020204030204" pitchFamily="34" charset="0"/>
                <a:cs typeface="Calibri" panose="020F0502020204030204" pitchFamily="34" charset="0"/>
                <a:sym typeface="Arial"/>
              </a:rPr>
              <a:t>2009年9月から2015年7</a:t>
            </a:r>
            <a:r>
              <a:rPr lang="en-US" sz="2100" b="1" dirty="0">
                <a:solidFill>
                  <a:srgbClr val="FF0000"/>
                </a:solidFill>
                <a:latin typeface="Calibri" panose="020F0502020204030204" pitchFamily="34" charset="0"/>
                <a:cs typeface="Calibri" panose="020F0502020204030204" pitchFamily="34" charset="0"/>
                <a:sym typeface="Arial"/>
              </a:rPr>
              <a:t>月</a:t>
            </a:r>
            <a:endParaRPr lang="en-US" sz="2100" b="1" dirty="0">
              <a:latin typeface="Calibri" panose="020F0502020204030204" pitchFamily="34" charset="0"/>
              <a:cs typeface="Calibri" panose="020F0502020204030204" pitchFamily="34" charset="0"/>
              <a:sym typeface="Arial"/>
            </a:endParaRPr>
          </a:p>
          <a:p>
            <a:pPr lvl="0">
              <a:buSzPct val="25000"/>
            </a:pPr>
            <a:r>
              <a:rPr lang="en-US" sz="2100" b="1" dirty="0">
                <a:latin typeface="Calibri" panose="020F0502020204030204" pitchFamily="34" charset="0"/>
                <a:cs typeface="Calibri" panose="020F0502020204030204" pitchFamily="34" charset="0"/>
                <a:sym typeface="Arial"/>
              </a:rPr>
              <a:t>慈恵医大附属病院緑内障外来</a:t>
            </a:r>
            <a:endParaRPr lang="en-US" sz="2100" b="1" dirty="0">
              <a:latin typeface="Calibri" panose="020F0502020204030204" pitchFamily="34" charset="0"/>
              <a:cs typeface="Calibri" panose="020F0502020204030204" pitchFamily="34" charset="0"/>
              <a:sym typeface="Arial"/>
            </a:endParaRPr>
          </a:p>
          <a:p>
            <a:pPr lvl="0">
              <a:buSzPct val="25000"/>
            </a:pPr>
            <a:r>
              <a:rPr lang="en-US" altLang="ja-JP" sz="2100" b="1" dirty="0">
                <a:latin typeface="Calibri" panose="020F0502020204030204" pitchFamily="34" charset="0"/>
                <a:cs typeface="Calibri" panose="020F0502020204030204" pitchFamily="34" charset="0"/>
              </a:rPr>
              <a:t>HFA10-2</a:t>
            </a:r>
            <a:r>
              <a:rPr lang="ja-JP" altLang="en-US" sz="2100" b="1" dirty="0">
                <a:latin typeface="Calibri" panose="020F0502020204030204" pitchFamily="34" charset="0"/>
                <a:cs typeface="Calibri" panose="020F0502020204030204" pitchFamily="34" charset="0"/>
              </a:rPr>
              <a:t>の</a:t>
            </a:r>
            <a:r>
              <a:rPr lang="ja-JP" altLang="en-US" sz="2100" b="1" dirty="0">
                <a:latin typeface="Calibri" panose="020F0502020204030204" pitchFamily="34" charset="0"/>
                <a:cs typeface="Calibri" panose="020F0502020204030204" pitchFamily="34" charset="0"/>
              </a:rPr>
              <a:t>信頼性指標と</a:t>
            </a:r>
            <a:r>
              <a:rPr lang="en-US" altLang="ja-JP" sz="2100" b="1" dirty="0">
                <a:latin typeface="Calibri" panose="020F0502020204030204" pitchFamily="34" charset="0"/>
                <a:cs typeface="Calibri" panose="020F0502020204030204" pitchFamily="34" charset="0"/>
              </a:rPr>
              <a:t>OCT</a:t>
            </a:r>
            <a:r>
              <a:rPr lang="ja-JP" altLang="en-US" sz="2100" b="1" dirty="0">
                <a:latin typeface="Calibri" panose="020F0502020204030204" pitchFamily="34" charset="0"/>
                <a:cs typeface="Calibri" panose="020F0502020204030204" pitchFamily="34" charset="0"/>
              </a:rPr>
              <a:t>基準を</a:t>
            </a:r>
            <a:r>
              <a:rPr lang="ja-JP" altLang="en-US" sz="2100" b="1" dirty="0">
                <a:latin typeface="Calibri" panose="020F0502020204030204" pitchFamily="34" charset="0"/>
                <a:cs typeface="Calibri" panose="020F0502020204030204" pitchFamily="34" charset="0"/>
              </a:rPr>
              <a:t>満たす</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cs typeface="Calibri" panose="020F0502020204030204" pitchFamily="34" charset="0"/>
                <a:sym typeface="Arial"/>
              </a:rPr>
              <a:t>HFA10-2</a:t>
            </a:r>
            <a:r>
              <a:rPr lang="ja-JP" altLang="en-US" sz="2100" b="1" dirty="0">
                <a:latin typeface="Calibri" panose="020F0502020204030204" pitchFamily="34" charset="0"/>
                <a:cs typeface="Calibri" panose="020F0502020204030204" pitchFamily="34" charset="0"/>
                <a:sym typeface="Arial"/>
              </a:rPr>
              <a:t>と</a:t>
            </a:r>
            <a:r>
              <a:rPr lang="en-US" altLang="ja-JP" sz="2100" b="1" dirty="0">
                <a:latin typeface="Calibri" panose="020F0502020204030204" pitchFamily="34" charset="0"/>
                <a:cs typeface="Calibri" panose="020F0502020204030204" pitchFamily="34" charset="0"/>
                <a:sym typeface="Arial"/>
              </a:rPr>
              <a:t>OCT </a:t>
            </a:r>
            <a:r>
              <a:rPr lang="ja-JP" altLang="en-US" sz="2100" b="1" dirty="0">
                <a:latin typeface="Calibri" panose="020F0502020204030204" pitchFamily="34" charset="0"/>
                <a:cs typeface="Calibri" panose="020F0502020204030204" pitchFamily="34" charset="0"/>
                <a:sym typeface="Arial"/>
              </a:rPr>
              <a:t>　</a:t>
            </a:r>
            <a:r>
              <a:rPr lang="en-US" altLang="ja-JP" sz="2100" b="1" dirty="0">
                <a:latin typeface="Calibri" panose="020F0502020204030204" pitchFamily="34" charset="0"/>
                <a:cs typeface="Calibri" panose="020F0502020204030204" pitchFamily="34" charset="0"/>
              </a:rPr>
              <a:t>336</a:t>
            </a:r>
            <a:r>
              <a:rPr lang="ja-JP" altLang="en-US" sz="2100" b="1" dirty="0">
                <a:latin typeface="Calibri" panose="020F0502020204030204" pitchFamily="34" charset="0"/>
                <a:cs typeface="Calibri" panose="020F0502020204030204" pitchFamily="34" charset="0"/>
              </a:rPr>
              <a:t>回</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100" b="1" dirty="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15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1887345" y="4685422"/>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0541000" y="4895850"/>
          <a:ext cx="162560" cy="222885"/>
        </p:xfrm>
        <a:graphic>
          <a:graphicData uri="http://schemas.openxmlformats.org/drawingml/2006/table">
            <a:tbl>
              <a:tblPr/>
              <a:tblGrid>
                <a:gridCol w="162560"/>
              </a:tblGrid>
              <a:tr h="222885">
                <a:tc>
                  <a:txBody>
                    <a:bodyPr/>
                    <a:lstStyle/>
                    <a:p>
                      <a:endParaRPr kumimoji="1" lang="ja-JP" altLang="en-US" sz="1000" dirty="0"/>
                    </a:p>
                  </a:txBody>
                  <a:tcPr marL="68580" marR="68580" marT="34290" marB="3429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48306"/>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a:t>
            </a:r>
            <a:r>
              <a:rPr lang="en-US" sz="1350" b="1" dirty="0"/>
              <a:t>= 853</a:t>
            </a:r>
          </a:p>
        </p:txBody>
      </p:sp>
    </p:spTree>
    <p:extLst>
      <p:ext uri="{BB962C8B-B14F-4D97-AF65-F5344CB8AC3E}">
        <p14:creationId xmlns:p14="http://schemas.microsoft.com/office/powerpoint/2010/main" val="441834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endParaRPr lang="en-US" b="1" dirty="0">
              <a:solidFill>
                <a:schemeClr val="bg1"/>
              </a:solidFill>
            </a:endParaRPr>
          </a:p>
        </p:txBody>
      </p:sp>
    </p:spTree>
    <p:extLst>
      <p:ext uri="{BB962C8B-B14F-4D97-AF65-F5344CB8AC3E}">
        <p14:creationId xmlns:p14="http://schemas.microsoft.com/office/powerpoint/2010/main" val="1573059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endParaRPr lang="en-US" sz="3000" dirty="0"/>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endParaRPr lang="en-US" sz="3000" dirty="0"/>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endParaRPr lang="en-US" sz="3000" dirty="0"/>
            </a:p>
          </p:txBody>
        </p:sp>
      </p:grpSp>
    </p:spTree>
    <p:extLst>
      <p:ext uri="{BB962C8B-B14F-4D97-AF65-F5344CB8AC3E}">
        <p14:creationId xmlns:p14="http://schemas.microsoft.com/office/powerpoint/2010/main" val="272083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48306"/>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srcRect t="-50000" b="5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628651" y="2483501"/>
          <a:ext cx="7886701" cy="2360313"/>
        </p:xfrm>
        <a:graphic>
          <a:graphicData uri="http://schemas.openxmlformats.org/drawingml/2006/table">
            <a:tbl>
              <a:tblPr>
                <a:noFill/>
              </a:tblPr>
              <a:tblGrid>
                <a:gridCol w="2281916"/>
                <a:gridCol w="1557113"/>
                <a:gridCol w="1524074"/>
                <a:gridCol w="1261799"/>
                <a:gridCol w="1261799"/>
              </a:tblGrid>
              <a:tr h="685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(194)</a:t>
                      </a:r>
                    </a:p>
                  </a:txBody>
                  <a:tcPr marL="68569" marR="68569" marT="68569" marB="68569"/>
                </a:tc>
                <a:tc>
                  <a:txBody>
                    <a:bodyPr/>
                    <a:lstStyle/>
                    <a:p>
                      <a:pPr lvl="0" rtl="0">
                        <a:spcBef>
                          <a:spcPts val="0"/>
                        </a:spcBef>
                        <a:buNone/>
                      </a:pPr>
                      <a:r>
                        <a:rPr lang="en-US" sz="1800" b="1" dirty="0" smtClean="0">
                          <a:solidFill>
                            <a:schemeClr val="tx1"/>
                          </a:solidFill>
                          <a:latin typeface="+mn-lt"/>
                          <a:ea typeface="+mn-ea"/>
                        </a:rPr>
                        <a:t>POAG</a:t>
                      </a:r>
                    </a:p>
                    <a:p>
                      <a:pPr lvl="0" rtl="0">
                        <a:spcBef>
                          <a:spcPts val="0"/>
                        </a:spcBef>
                        <a:buNone/>
                      </a:pPr>
                      <a:r>
                        <a:rPr lang="en-US" sz="1800" b="1" dirty="0" smtClean="0">
                          <a:solidFill>
                            <a:schemeClr val="tx1"/>
                          </a:solidFill>
                          <a:latin typeface="+mn-lt"/>
                          <a:ea typeface="+mn-ea"/>
                        </a:rPr>
                        <a:t>(128)</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tc>
              </a:tr>
              <a:tr h="60029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mn-lt"/>
                          <a:ea typeface="+mn-ea"/>
                        </a:rPr>
                        <a:t>平均年齢</a:t>
                      </a:r>
                      <a:r>
                        <a:rPr lang="en-US" altLang="ja-JP" sz="1800" b="1" dirty="0" smtClean="0">
                          <a:solidFill>
                            <a:schemeClr val="tx1"/>
                          </a:solidFill>
                          <a:latin typeface="+mn-lt"/>
                          <a:ea typeface="+mn-ea"/>
                        </a:rPr>
                        <a:t>(</a:t>
                      </a:r>
                      <a:r>
                        <a:rPr lang="ja-JP" altLang="en-US" sz="1800" b="1" dirty="0" smtClean="0">
                          <a:solidFill>
                            <a:schemeClr val="tx1"/>
                          </a:solidFill>
                          <a:latin typeface="+mn-lt"/>
                          <a:ea typeface="+mn-ea"/>
                        </a:rPr>
                        <a:t>歳</a:t>
                      </a:r>
                      <a:r>
                        <a:rPr lang="en-US" altLang="ja-JP" sz="1800" b="1" dirty="0" smtClean="0">
                          <a:solidFill>
                            <a:schemeClr val="tx1"/>
                          </a:solidFill>
                          <a:latin typeface="+mn-lt"/>
                          <a:ea typeface="+mn-ea"/>
                        </a:rPr>
                        <a:t>)</a:t>
                      </a: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57.4</a:t>
                      </a:r>
                      <a:r>
                        <a:rPr lang="en-US" altLang="ja-JP" sz="1800" b="1" dirty="0" smtClean="0">
                          <a:solidFill>
                            <a:schemeClr val="tx1"/>
                          </a:solidFill>
                          <a:latin typeface="+mn-lt"/>
                          <a:ea typeface="+mn-ea"/>
                        </a:rPr>
                        <a:t>±9.4</a:t>
                      </a:r>
                      <a:endParaRPr lang="en-US" sz="1800" b="1" dirty="0" smtClean="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smtClean="0">
                          <a:solidFill>
                            <a:schemeClr val="tx1"/>
                          </a:solidFill>
                          <a:effectLst/>
                          <a:latin typeface="+mn-lt"/>
                          <a:ea typeface="+mn-ea"/>
                          <a:cs typeface="+mn-cs"/>
                        </a:rPr>
                        <a:t>56.1±8.7</a:t>
                      </a:r>
                      <a:endParaRPr lang="en-US" sz="1800" b="1" dirty="0" smtClean="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48.0</a:t>
                      </a:r>
                      <a:r>
                        <a:rPr lang="en-US" altLang="ja-JP" sz="1800" b="1" dirty="0" smtClean="0">
                          <a:solidFill>
                            <a:schemeClr val="tx1"/>
                          </a:solidFill>
                          <a:latin typeface="+mn-lt"/>
                          <a:ea typeface="+mn-ea"/>
                        </a:rPr>
                        <a:t>±4.4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0.0007</a:t>
                      </a:r>
                      <a:r>
                        <a:rPr lang="ja-JP" altLang="en-US" sz="1800" b="1" dirty="0" smtClean="0">
                          <a:solidFill>
                            <a:schemeClr val="tx1"/>
                          </a:solidFill>
                          <a:latin typeface="+mn-lt"/>
                          <a:ea typeface="+mn-ea"/>
                        </a:rPr>
                        <a:t>*</a:t>
                      </a:r>
                      <a:endParaRPr sz="1800" b="1" dirty="0">
                        <a:solidFill>
                          <a:schemeClr val="tx1"/>
                        </a:solidFill>
                        <a:latin typeface="+mn-lt"/>
                        <a:ea typeface="+mn-ea"/>
                      </a:endParaRPr>
                    </a:p>
                  </a:txBody>
                  <a:tcPr marL="68569" marR="68569" marT="68569" marB="68569"/>
                </a:tc>
              </a:tr>
              <a:tr h="546122">
                <a:tc>
                  <a:txBody>
                    <a:bodyPr/>
                    <a:lstStyle/>
                    <a:p>
                      <a:pPr lvl="0" rtl="0">
                        <a:spcBef>
                          <a:spcPts val="0"/>
                        </a:spcBef>
                        <a:buNone/>
                      </a:pPr>
                      <a:r>
                        <a:rPr lang="ja-JP" altLang="en-US" sz="1800" b="1" dirty="0" smtClean="0">
                          <a:solidFill>
                            <a:schemeClr val="tx1"/>
                          </a:solidFill>
                          <a:latin typeface="+mn-lt"/>
                          <a:ea typeface="+mn-ea"/>
                        </a:rPr>
                        <a:t>性別</a:t>
                      </a:r>
                      <a:r>
                        <a:rPr lang="en-US" altLang="ja-JP" sz="1800" b="1" dirty="0" smtClean="0">
                          <a:solidFill>
                            <a:schemeClr val="tx1"/>
                          </a:solidFill>
                          <a:latin typeface="+mn-lt"/>
                          <a:ea typeface="+mn-ea"/>
                        </a:rPr>
                        <a:t>(F:M)</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52:84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71:131</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14:0</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r h="528114">
                <a:tc>
                  <a:txBody>
                    <a:bodyPr/>
                    <a:lstStyle/>
                    <a:p>
                      <a:pPr lvl="0" rtl="0">
                        <a:spcBef>
                          <a:spcPts val="0"/>
                        </a:spcBef>
                        <a:buNone/>
                      </a:pPr>
                      <a:r>
                        <a:rPr lang="en-US" sz="1800" b="1" dirty="0">
                          <a:solidFill>
                            <a:schemeClr val="tx1"/>
                          </a:solidFill>
                          <a:latin typeface="+mn-lt"/>
                          <a:ea typeface="+mn-ea"/>
                        </a:rPr>
                        <a:t>MD(dB)</a:t>
                      </a: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-7.20</a:t>
                      </a:r>
                      <a:r>
                        <a:rPr lang="en-US" altLang="ja-JP" sz="1800" b="1" dirty="0" smtClean="0">
                          <a:solidFill>
                            <a:schemeClr val="tx1"/>
                          </a:solidFill>
                          <a:latin typeface="+mn-lt"/>
                          <a:ea typeface="+mn-ea"/>
                        </a:rPr>
                        <a:t>±8.5</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-13.4</a:t>
                      </a:r>
                      <a:r>
                        <a:rPr lang="en-US" altLang="ja-JP" sz="1800" b="1" dirty="0" smtClean="0">
                          <a:solidFill>
                            <a:schemeClr val="tx1"/>
                          </a:solidFill>
                          <a:latin typeface="+mn-lt"/>
                          <a:ea typeface="+mn-ea"/>
                        </a:rPr>
                        <a:t>±9.9</a:t>
                      </a:r>
                      <a:endParaRPr sz="1800" b="1" dirty="0">
                        <a:solidFill>
                          <a:schemeClr val="tx1"/>
                        </a:solidFill>
                        <a:latin typeface="+mn-lt"/>
                        <a:ea typeface="+mn-ea"/>
                      </a:endParaRPr>
                    </a:p>
                  </a:txBody>
                  <a:tcPr marL="68569" marR="68569" marT="68569" marB="68569"/>
                </a:tc>
                <a:tc>
                  <a:txBody>
                    <a:bodyPr/>
                    <a:lstStyle/>
                    <a:p>
                      <a:pPr lvl="0" algn="ctr" rtl="0">
                        <a:spcBef>
                          <a:spcPts val="0"/>
                        </a:spcBef>
                        <a:buClr>
                          <a:schemeClr val="dk1"/>
                        </a:buClr>
                        <a:buSzPct val="36666"/>
                        <a:buFont typeface="Arial"/>
                        <a:buNone/>
                      </a:pPr>
                      <a:r>
                        <a:rPr lang="en-US" sz="1800" b="1" dirty="0" smtClean="0">
                          <a:solidFill>
                            <a:schemeClr val="tx1"/>
                          </a:solidFill>
                          <a:latin typeface="+mn-lt"/>
                          <a:ea typeface="+mn-ea"/>
                        </a:rPr>
                        <a:t>0.25</a:t>
                      </a:r>
                      <a:r>
                        <a:rPr lang="en-US" altLang="ja-JP" sz="1800" b="1" dirty="0" smtClean="0">
                          <a:solidFill>
                            <a:schemeClr val="tx1"/>
                          </a:solidFill>
                          <a:latin typeface="+mn-lt"/>
                          <a:ea typeface="+mn-ea"/>
                        </a:rPr>
                        <a:t>±0.8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bl>
          </a:graphicData>
        </a:graphic>
      </p:graphicFrame>
      <p:sp>
        <p:nvSpPr>
          <p:cNvPr id="177" name="Shape 177"/>
          <p:cNvSpPr txBox="1"/>
          <p:nvPr/>
        </p:nvSpPr>
        <p:spPr>
          <a:xfrm>
            <a:off x="6000749" y="5137577"/>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a:t>
            </a:r>
            <a:r>
              <a:rPr lang="ja-JP" altLang="en-US" b="1" dirty="0">
                <a:latin typeface="+mn-ea"/>
                <a:cs typeface="Calibri"/>
                <a:sym typeface="Calibri"/>
              </a:rPr>
              <a:t>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a:t>
            </a:r>
            <a:r>
              <a:rPr lang="en-US" dirty="0">
                <a:latin typeface="+mn-ea"/>
                <a:cs typeface="Calibri"/>
                <a:sym typeface="Calibri"/>
              </a:rPr>
              <a:t>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a:t>
            </a:r>
            <a:r>
              <a:rPr lang="en-US" sz="1350" dirty="0">
                <a:latin typeface="+mn-ea"/>
                <a:cs typeface="Calibri"/>
                <a:sym typeface="Calibri"/>
              </a:rPr>
              <a:t>10-2</a:t>
            </a:r>
            <a:endParaRPr lang="en-US" sz="1350" dirty="0">
              <a:latin typeface="+mn-ea"/>
              <a:cs typeface="Calibri"/>
              <a:sym typeface="Calibri"/>
            </a:endParaRP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sp>
        <p:nvSpPr>
          <p:cNvPr id="210" name="Shape 210"/>
          <p:cNvSpPr/>
          <p:nvPr/>
        </p:nvSpPr>
        <p:spPr>
          <a:xfrm>
            <a:off x="5931953" y="5779221"/>
            <a:ext cx="2136374" cy="184725"/>
          </a:xfrm>
          <a:prstGeom prst="rect">
            <a:avLst/>
          </a:prstGeom>
          <a:noFill/>
          <a:ln>
            <a:noFill/>
          </a:ln>
        </p:spPr>
        <p:txBody>
          <a:bodyPr lIns="68569" tIns="34275" rIns="68569" bIns="34275" anchor="t" anchorCtr="0">
            <a:noAutofit/>
          </a:bodyPr>
          <a:lstStyle/>
          <a:p>
            <a:pPr>
              <a:buSzPct val="25000"/>
            </a:pPr>
            <a:r>
              <a:rPr lang="en-US" sz="750" dirty="0" err="1">
                <a:latin typeface="Calibri"/>
                <a:ea typeface="Calibri"/>
                <a:cs typeface="Calibri"/>
                <a:sym typeface="Calibri"/>
              </a:rPr>
              <a:t>FelipeA</a:t>
            </a:r>
            <a:r>
              <a:rPr lang="en-US" sz="750" dirty="0">
                <a:latin typeface="Calibri"/>
                <a:ea typeface="Calibri"/>
                <a:cs typeface="Calibri"/>
                <a:sym typeface="Calibri"/>
              </a:rPr>
              <a:t>. Medeiros, et al, </a:t>
            </a:r>
            <a:r>
              <a:rPr lang="en-US" sz="750" dirty="0" err="1">
                <a:latin typeface="Calibri"/>
                <a:ea typeface="Calibri"/>
                <a:cs typeface="Calibri"/>
                <a:sym typeface="Calibri"/>
              </a:rPr>
              <a:t>ArchOphthalmol</a:t>
            </a:r>
            <a:r>
              <a:rPr lang="en-US" sz="750" dirty="0">
                <a:latin typeface="Calibri"/>
                <a:ea typeface="Calibri"/>
                <a:cs typeface="Calibri"/>
                <a:sym typeface="Calibri"/>
              </a:rPr>
              <a:t>. 2012</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713393"/>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latin typeface="Calibri"/>
                  <a:ea typeface="Calibri"/>
                  <a:cs typeface="Calibri"/>
                  <a:sym typeface="Calibri"/>
                </a:rPr>
                <a:t>)]</a:t>
              </a:r>
              <a:r>
                <a:rPr lang="en-US" sz="2100" dirty="0">
                  <a:solidFill>
                    <a:srgbClr val="FF0000"/>
                  </a:solidFill>
                  <a:latin typeface="Calibri"/>
                  <a:ea typeface="Calibri"/>
                  <a:cs typeface="Calibri"/>
                  <a:sym typeface="Calibri"/>
                </a:rPr>
                <a:t>/9</a:t>
              </a:r>
              <a:endParaRPr lang="en-US" sz="2100" dirty="0">
                <a:solidFill>
                  <a:srgbClr val="FF0000"/>
                </a:solidFill>
                <a:latin typeface="Calibri"/>
                <a:ea typeface="Calibri"/>
                <a:cs typeface="Calibri"/>
                <a:sym typeface="Calibri"/>
              </a:endParaRP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p:sp>
        <p:nvSpPr>
          <p:cNvPr id="8"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ea typeface="Calibri"/>
                <a:cs typeface="Calibri"/>
                <a:sym typeface="Calibri"/>
              </a:rPr>
              <a:t>Weighted RGC</a:t>
            </a:r>
            <a:r>
              <a:rPr lang="en-US" altLang="ja-JP" sz="3300" dirty="0">
                <a:ea typeface="Calibri"/>
                <a:cs typeface="Calibri"/>
                <a:sym typeface="Calibri"/>
              </a:rPr>
              <a:t>_HFA</a:t>
            </a:r>
            <a:endParaRPr lang="en-US" sz="3300"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a typeface="Calibri"/>
                <a:cs typeface="Calibri"/>
                <a:sym typeface="Calibri"/>
              </a:rPr>
              <a:t>Weighted </a:t>
            </a: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2503000" y="2663058"/>
            <a:ext cx="4878068" cy="1855666"/>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d=(-0.007*age)+1.4</a:t>
            </a:r>
          </a:p>
          <a:p>
            <a:pPr algn="ctr">
              <a:buSzPct val="25000"/>
            </a:pPr>
            <a:r>
              <a:rPr lang="en-US" sz="2400" dirty="0">
                <a:latin typeface="Calibri"/>
                <a:ea typeface="Calibri"/>
                <a:cs typeface="Calibri"/>
                <a:sym typeface="Calibri"/>
              </a:rPr>
              <a:t>c=(-0.26*MD)+0.12</a:t>
            </a:r>
          </a:p>
          <a:p>
            <a:pPr algn="ctr">
              <a:buSzPct val="25000"/>
            </a:pPr>
            <a:r>
              <a:rPr lang="en-US" sz="2400" dirty="0">
                <a:latin typeface="Calibri"/>
                <a:ea typeface="Calibri"/>
                <a:cs typeface="Calibri"/>
                <a:sym typeface="Calibri"/>
              </a:rPr>
              <a:t>a= </a:t>
            </a:r>
            <a:r>
              <a:rPr lang="en-US" sz="2400" dirty="0">
                <a:latin typeface="Calibri"/>
                <a:ea typeface="Calibri"/>
                <a:cs typeface="Calibri"/>
                <a:sym typeface="Calibri"/>
              </a:rPr>
              <a:t>average RNFL thickness*10870*d</a:t>
            </a:r>
            <a:endParaRPr lang="en-US" sz="2400" dirty="0">
              <a:latin typeface="Calibri"/>
              <a:ea typeface="Calibri"/>
              <a:cs typeface="Calibri"/>
              <a:sym typeface="Calibri"/>
            </a:endParaRPr>
          </a:p>
          <a:p>
            <a:pPr algn="ctr">
              <a:buSzPct val="25000"/>
            </a:pPr>
            <a:r>
              <a:rPr lang="en-US" sz="2400" dirty="0" err="1">
                <a:latin typeface="Calibri"/>
                <a:ea typeface="Calibri"/>
                <a:cs typeface="Calibri"/>
                <a:sym typeface="Calibri"/>
              </a:rPr>
              <a:t>OCTrgc</a:t>
            </a:r>
            <a:r>
              <a:rPr lang="en-US" sz="2400" dirty="0">
                <a:latin typeface="Calibri"/>
                <a:ea typeface="Calibri"/>
                <a:cs typeface="Calibri"/>
                <a:sym typeface="Calibri"/>
              </a:rPr>
              <a:t>=10^({(log(a)*10]-c}*0.1)</a:t>
            </a:r>
          </a:p>
        </p:txBody>
      </p:sp>
      <p:sp>
        <p:nvSpPr>
          <p:cNvPr id="4" name="Shape 214"/>
          <p:cNvSpPr txBox="1"/>
          <p:nvPr/>
        </p:nvSpPr>
        <p:spPr>
          <a:xfrm>
            <a:off x="1464132" y="3164153"/>
            <a:ext cx="865387" cy="518847"/>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OCT</a:t>
            </a:r>
          </a:p>
        </p:txBody>
      </p:sp>
      <p:sp>
        <p:nvSpPr>
          <p:cNvPr id="5"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718319" y="3019306"/>
            <a:ext cx="589082" cy="58908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Oval 4"/>
          <p:cNvSpPr/>
          <p:nvPr/>
        </p:nvSpPr>
        <p:spPr>
          <a:xfrm>
            <a:off x="4578214" y="3019306"/>
            <a:ext cx="589082" cy="58908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6" name="Oval 5"/>
          <p:cNvSpPr/>
          <p:nvPr/>
        </p:nvSpPr>
        <p:spPr>
          <a:xfrm>
            <a:off x="3718319" y="3791623"/>
            <a:ext cx="589082" cy="58908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4578214" y="3791623"/>
            <a:ext cx="589082" cy="58908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cxnSp>
        <p:nvCxnSpPr>
          <p:cNvPr id="9" name="Straight Connector 8"/>
          <p:cNvCxnSpPr/>
          <p:nvPr/>
        </p:nvCxnSpPr>
        <p:spPr>
          <a:xfrm>
            <a:off x="1406167" y="3702391"/>
            <a:ext cx="6416256"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38850" y="857250"/>
            <a:ext cx="0" cy="505106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406167" y="1249137"/>
            <a:ext cx="761080" cy="507831"/>
          </a:xfrm>
          <a:prstGeom prst="rect">
            <a:avLst/>
          </a:prstGeom>
          <a:noFill/>
        </p:spPr>
        <p:txBody>
          <a:bodyPr wrap="square" rtlCol="0">
            <a:spAutoFit/>
          </a:bodyPr>
          <a:lstStyle/>
          <a:p>
            <a:r>
              <a:rPr lang="en-US" sz="1350" dirty="0">
                <a:solidFill>
                  <a:prstClr val="white"/>
                </a:solidFill>
              </a:rPr>
              <a:t>10-2</a:t>
            </a:r>
          </a:p>
          <a:p>
            <a:endParaRPr lang="en-US" sz="1350" dirty="0">
              <a:solidFill>
                <a:prstClr val="white"/>
              </a:solidFill>
            </a:endParaRPr>
          </a:p>
        </p:txBody>
      </p:sp>
    </p:spTree>
    <p:extLst>
      <p:ext uri="{BB962C8B-B14F-4D97-AF65-F5344CB8AC3E}">
        <p14:creationId xmlns:p14="http://schemas.microsoft.com/office/powerpoint/2010/main" val="1645401678"/>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1862</TotalTime>
  <Words>2374</Words>
  <Application>Microsoft Macintosh PowerPoint</Application>
  <PresentationFormat>On-screen Show (4:3)</PresentationFormat>
  <Paragraphs>1943</Paragraphs>
  <Slides>42</Slides>
  <Notes>8</Notes>
  <HiddenSlides>6</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Calibri</vt:lpstr>
      <vt:lpstr>Calibri Light</vt:lpstr>
      <vt:lpstr>Mangal</vt:lpstr>
      <vt:lpstr>ＭＳ Ｐゴシック</vt:lpstr>
      <vt:lpstr>ＭＳ ゴシック</vt:lpstr>
      <vt:lpstr>Quattrocento Sans</vt:lpstr>
      <vt:lpstr>Yu Gothic</vt:lpstr>
      <vt:lpstr>新細明體</vt:lpstr>
      <vt:lpstr>游ゴシック</vt:lpstr>
      <vt:lpstr>游ゴシック Light</vt:lpstr>
      <vt:lpstr>Arial</vt:lpstr>
      <vt:lpstr>Default Theme</vt:lpstr>
      <vt:lpstr>Office Theme</vt:lpstr>
      <vt:lpstr>ハンフリー10-2とOCTから算出する網膜神経節細胞数</vt:lpstr>
      <vt:lpstr>PowerPoint Presentation</vt:lpstr>
      <vt:lpstr>対象</vt:lpstr>
      <vt:lpstr>対象</vt:lpstr>
      <vt:lpstr>方法</vt:lpstr>
      <vt:lpstr>Weighted RGC</vt:lpstr>
      <vt:lpstr>PowerPoint Presentation</vt:lpstr>
      <vt:lpstr>Weighted RGC_OCT</vt:lpstr>
      <vt:lpstr>PowerPoint Presentation</vt:lpstr>
      <vt:lpstr>PowerPoint Presentation</vt:lpstr>
      <vt:lpstr>PowerPoint Presentation</vt:lpstr>
      <vt:lpstr>PowerPoint Presentation</vt:lpstr>
      <vt:lpstr>PowerPoint Presentation</vt:lpstr>
      <vt:lpstr>broken stick model;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52</cp:revision>
  <dcterms:created xsi:type="dcterms:W3CDTF">2017-05-19T11:56:16Z</dcterms:created>
  <dcterms:modified xsi:type="dcterms:W3CDTF">2017-05-30T01:10:42Z</dcterms:modified>
</cp:coreProperties>
</file>